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75" r:id="rId2"/>
    <p:sldId id="293" r:id="rId3"/>
    <p:sldId id="295" r:id="rId4"/>
    <p:sldId id="292" r:id="rId5"/>
    <p:sldId id="284" r:id="rId6"/>
    <p:sldId id="288" r:id="rId7"/>
    <p:sldId id="289" r:id="rId8"/>
    <p:sldId id="287" r:id="rId9"/>
    <p:sldId id="290" r:id="rId10"/>
    <p:sldId id="291" r:id="rId11"/>
    <p:sldId id="286" r:id="rId12"/>
    <p:sldId id="305" r:id="rId13"/>
    <p:sldId id="296" r:id="rId14"/>
    <p:sldId id="297" r:id="rId15"/>
    <p:sldId id="298" r:id="rId16"/>
    <p:sldId id="299" r:id="rId17"/>
    <p:sldId id="300" r:id="rId18"/>
    <p:sldId id="306" r:id="rId19"/>
    <p:sldId id="307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1BBC5-6769-45F0-A51E-901C0D80ACA2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DC3C3-E230-40FF-A0D7-E49F24A685E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2976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2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402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3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152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5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325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6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5566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7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5677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8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11239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9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0600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10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31808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11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1648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18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0057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423">
              <a:defRPr sz="2200">
                <a:solidFill>
                  <a:schemeClr val="tx1"/>
                </a:solidFill>
                <a:latin typeface="Times New Roman" charset="0"/>
              </a:defRPr>
            </a:lvl1pPr>
            <a:lvl2pPr marL="685817" indent="-263776" defTabSz="914423">
              <a:defRPr sz="2200">
                <a:solidFill>
                  <a:schemeClr val="tx1"/>
                </a:solidFill>
                <a:latin typeface="Times New Roman" charset="0"/>
              </a:defRPr>
            </a:lvl2pPr>
            <a:lvl3pPr marL="1055103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3pPr>
            <a:lvl4pPr marL="1477145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4pPr>
            <a:lvl5pPr marL="1899186" indent="-211021" defTabSz="914423">
              <a:defRPr sz="2200">
                <a:solidFill>
                  <a:schemeClr val="tx1"/>
                </a:solidFill>
                <a:latin typeface="Times New Roman" charset="0"/>
              </a:defRPr>
            </a:lvl5pPr>
            <a:lvl6pPr marL="2321227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6pPr>
            <a:lvl7pPr marL="2743269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7pPr>
            <a:lvl8pPr marL="3165310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8pPr>
            <a:lvl9pPr marL="3587351" indent="-211021" defTabSz="914423" eaLnBrk="0" fontAlgn="base" hangingPunct="0">
              <a:spcBef>
                <a:spcPct val="0"/>
              </a:spcBef>
              <a:spcAft>
                <a:spcPct val="0"/>
              </a:spcAft>
              <a:defRPr sz="2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fld id="{056A8CC4-9AA4-4C6F-9930-31656782873D}" type="slidenum">
              <a:rPr lang="pt-BR" altLang="pt-BR" sz="1200"/>
              <a:pPr/>
              <a:t>19</a:t>
            </a:fld>
            <a:endParaRPr lang="pt-BR" altLang="pt-BR" sz="120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solidFill>
            <a:srgbClr val="FFFFFF"/>
          </a:solidFill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3991" y="4342939"/>
            <a:ext cx="5030018" cy="4114587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1431" tIns="45716" rIns="91431" bIns="45716"/>
          <a:lstStyle/>
          <a:p>
            <a:pPr eaLnBrk="1" hangingPunct="1"/>
            <a:endParaRPr lang="pt-BR" altLang="pt-BR" smtClean="0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101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1505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92547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1785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1229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5597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9237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03467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9637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3119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936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0868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5D99DF-1F2A-49A2-8348-72A9ED4B5E07}" type="datetimeFigureOut">
              <a:rPr lang="pt-BR" smtClean="0"/>
              <a:t>17/05/2018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BE435-09E0-40C2-BAAA-84298AE693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57729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2636912"/>
            <a:ext cx="8240935" cy="1470025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Reunião inicial</a:t>
            </a:r>
            <a:br>
              <a:rPr lang="pt-BR" b="1" dirty="0" smtClean="0"/>
            </a:br>
            <a:r>
              <a:rPr lang="pt-BR" b="1" dirty="0" smtClean="0"/>
              <a:t>2ª Competição de Arbitragem - 2018</a:t>
            </a:r>
            <a:endParaRPr lang="pt-BR" b="1" dirty="0"/>
          </a:p>
        </p:txBody>
      </p:sp>
      <p:pic>
        <p:nvPicPr>
          <p:cNvPr id="4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37272"/>
            <a:ext cx="2232248" cy="177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15" y="0"/>
            <a:ext cx="7199391" cy="284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985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7" y="-69106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dirty="0" smtClean="0"/>
              <a:t>Aspectos gerais da competição</a:t>
            </a:r>
            <a:endParaRPr lang="pt-BR" altLang="pt-BR" i="1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1422574"/>
            <a:ext cx="7772400" cy="5400600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  <a:defRPr/>
            </a:pPr>
            <a:r>
              <a:rPr lang="pt-BR" altLang="pt-BR" sz="2600" b="1" dirty="0" smtClean="0"/>
              <a:t>Formato da competição de 2018 </a:t>
            </a:r>
          </a:p>
          <a:p>
            <a:pPr algn="just">
              <a:buFontTx/>
              <a:buChar char="-"/>
              <a:defRPr/>
            </a:pPr>
            <a:endParaRPr lang="pt-BR" altLang="pt-BR" sz="2600" b="1" dirty="0"/>
          </a:p>
          <a:p>
            <a:pPr algn="just">
              <a:buFontTx/>
              <a:buChar char="-"/>
              <a:defRPr/>
            </a:pPr>
            <a:r>
              <a:rPr lang="pt-BR" altLang="pt-BR" sz="2600" b="1" dirty="0" smtClean="0"/>
              <a:t>Atuação das equipes (cada equipe terá atuação pela parte requerente e pela parte requerida)</a:t>
            </a:r>
          </a:p>
          <a:p>
            <a:pPr lvl="1" algn="just">
              <a:buFontTx/>
              <a:buChar char="-"/>
              <a:defRPr/>
            </a:pPr>
            <a:r>
              <a:rPr lang="pt-BR" altLang="pt-BR" sz="2200" dirty="0" smtClean="0"/>
              <a:t>equipe convidada externa</a:t>
            </a:r>
          </a:p>
          <a:p>
            <a:pPr algn="just">
              <a:buFontTx/>
              <a:buChar char="-"/>
              <a:defRPr/>
            </a:pPr>
            <a:endParaRPr lang="pt-BR" altLang="pt-BR" sz="2600" b="1" dirty="0"/>
          </a:p>
          <a:p>
            <a:pPr algn="just">
              <a:buFontTx/>
              <a:buChar char="-"/>
              <a:defRPr/>
            </a:pPr>
            <a:r>
              <a:rPr lang="pt-BR" altLang="pt-BR" sz="2600" b="1" dirty="0" smtClean="0"/>
              <a:t>Atividades: Fase escrita (memoriais) / fase oral (durante a semana jurídica)</a:t>
            </a:r>
          </a:p>
          <a:p>
            <a:pPr algn="just">
              <a:buFontTx/>
              <a:buChar char="-"/>
              <a:defRPr/>
            </a:pPr>
            <a:endParaRPr lang="pt-BR" altLang="pt-BR" sz="2200" b="1" dirty="0"/>
          </a:p>
          <a:p>
            <a:pPr algn="just">
              <a:buFontTx/>
              <a:buChar char="-"/>
              <a:defRPr/>
            </a:pPr>
            <a:endParaRPr lang="pt-BR" altLang="pt-BR" sz="2200" dirty="0"/>
          </a:p>
          <a:p>
            <a:pPr marL="0" indent="0">
              <a:buNone/>
              <a:defRPr/>
            </a:pPr>
            <a:r>
              <a:rPr lang="pt-BR" altLang="pt-BR" sz="2600" b="1" dirty="0"/>
              <a:t> </a:t>
            </a:r>
            <a:r>
              <a:rPr lang="pt-BR" altLang="pt-BR" sz="2600" b="1" dirty="0" smtClean="0"/>
              <a:t>-  Divisão das equipes</a:t>
            </a:r>
            <a:endParaRPr lang="pt-BR" altLang="pt-BR" sz="2600" dirty="0" smtClean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6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7" y="-69106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dirty="0" smtClean="0"/>
              <a:t>Memoriais e audiências</a:t>
            </a:r>
            <a:endParaRPr lang="pt-BR" altLang="pt-BR" i="1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1422574"/>
            <a:ext cx="7772400" cy="5400600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pt-BR" altLang="pt-B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Memoriais</a:t>
            </a:r>
          </a:p>
          <a:p>
            <a:pPr algn="just">
              <a:buFontTx/>
              <a:buChar char="-"/>
              <a:defRPr/>
            </a:pPr>
            <a:r>
              <a:rPr lang="pt-BR" altLang="pt-BR" sz="2600" b="1" dirty="0" smtClean="0"/>
              <a:t>Data de entrega: </a:t>
            </a:r>
            <a:r>
              <a:rPr lang="pt-BR" altLang="pt-BR" sz="2600" b="1" u="sng" dirty="0" smtClean="0"/>
              <a:t>16/06/2018</a:t>
            </a:r>
            <a:r>
              <a:rPr lang="pt-BR" altLang="pt-BR" sz="2600" b="1" dirty="0" smtClean="0"/>
              <a:t> (cada equipe deverá entregar dois memoriais, um pelo requerente e outro pelo requerido)</a:t>
            </a:r>
          </a:p>
          <a:p>
            <a:pPr algn="just">
              <a:buFontTx/>
              <a:buChar char="-"/>
              <a:defRPr/>
            </a:pPr>
            <a:endParaRPr lang="pt-BR" altLang="pt-BR" sz="2600" b="1" dirty="0" smtClean="0"/>
          </a:p>
          <a:p>
            <a:pPr algn="just">
              <a:buFontTx/>
              <a:buChar char="-"/>
              <a:defRPr/>
            </a:pPr>
            <a:r>
              <a:rPr lang="pt-BR" altLang="pt-BR" sz="2600" b="1" dirty="0" smtClean="0"/>
              <a:t>Avaliação dos memoriais </a:t>
            </a:r>
          </a:p>
          <a:p>
            <a:pPr algn="just">
              <a:buFontTx/>
              <a:buChar char="-"/>
              <a:defRPr/>
            </a:pPr>
            <a:endParaRPr lang="pt-BR" altLang="pt-BR" sz="2600" b="1" dirty="0" smtClean="0"/>
          </a:p>
          <a:p>
            <a:pPr algn="just">
              <a:buFontTx/>
              <a:buChar char="-"/>
              <a:defRPr/>
            </a:pPr>
            <a:endParaRPr lang="pt-BR" altLang="pt-BR" sz="2600" b="1" dirty="0" smtClean="0"/>
          </a:p>
          <a:p>
            <a:pPr marL="0" indent="0" algn="just">
              <a:buNone/>
              <a:defRPr/>
            </a:pPr>
            <a:r>
              <a:rPr lang="pt-BR" altLang="pt-BR" sz="2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Audiências</a:t>
            </a:r>
            <a:endParaRPr lang="pt-BR" altLang="pt-BR" sz="2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just">
              <a:buFontTx/>
              <a:buChar char="-"/>
              <a:defRPr/>
            </a:pPr>
            <a:r>
              <a:rPr lang="pt-BR" altLang="pt-BR" sz="2200" dirty="0"/>
              <a:t>Aspectos avaliados </a:t>
            </a:r>
          </a:p>
          <a:p>
            <a:pPr algn="just">
              <a:buFontTx/>
              <a:buChar char="-"/>
              <a:defRPr/>
            </a:pPr>
            <a:endParaRPr lang="pt-BR" altLang="pt-BR" sz="2600" b="1" dirty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192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2636912"/>
            <a:ext cx="8240935" cy="1470025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Caso Prático: </a:t>
            </a:r>
            <a:br>
              <a:rPr lang="pt-BR" b="1" dirty="0" smtClean="0"/>
            </a:br>
            <a:r>
              <a:rPr lang="pt-BR" b="1" dirty="0" smtClean="0"/>
              <a:t>2ª Competição de Arbitragem - 2018</a:t>
            </a:r>
            <a:endParaRPr lang="pt-BR" b="1" dirty="0"/>
          </a:p>
        </p:txBody>
      </p:sp>
      <p:pic>
        <p:nvPicPr>
          <p:cNvPr id="4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37272"/>
            <a:ext cx="2232248" cy="177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15" y="0"/>
            <a:ext cx="7199391" cy="284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2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7" y="-69106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dirty="0" smtClean="0"/>
              <a:t>Situação inicial</a:t>
            </a:r>
            <a:endParaRPr lang="pt-BR" altLang="pt-BR" i="1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3878" y="908720"/>
            <a:ext cx="7772400" cy="54006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pt-BR" altLang="pt-BR" sz="2600" dirty="0" smtClean="0"/>
          </a:p>
          <a:p>
            <a:pPr marL="0" indent="0" algn="just">
              <a:buNone/>
              <a:defRPr/>
            </a:pPr>
            <a:endParaRPr lang="pt-BR" altLang="pt-BR" sz="2400" dirty="0" smtClean="0"/>
          </a:p>
          <a:p>
            <a:pPr eaLnBrk="1" hangingPunct="1">
              <a:defRPr/>
            </a:pPr>
            <a:endParaRPr lang="pt-BR" altLang="pt-BR" sz="2600" dirty="0"/>
          </a:p>
          <a:p>
            <a:pPr eaLnBrk="1" hangingPunct="1">
              <a:defRPr/>
            </a:pPr>
            <a:endParaRPr lang="pt-BR" altLang="pt-BR" sz="2600" dirty="0" smtClean="0"/>
          </a:p>
          <a:p>
            <a:pPr eaLnBrk="1" hangingPunct="1">
              <a:defRPr/>
            </a:pPr>
            <a:endParaRPr lang="pt-BR" altLang="pt-BR" sz="2600" dirty="0" smtClean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331826" y="3001255"/>
            <a:ext cx="4536504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6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MARTE CINEMAS LTDA</a:t>
            </a:r>
            <a:endParaRPr lang="pt-BR" sz="36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eta para baixo 2"/>
          <p:cNvSpPr/>
          <p:nvPr/>
        </p:nvSpPr>
        <p:spPr>
          <a:xfrm>
            <a:off x="3059832" y="4441390"/>
            <a:ext cx="504056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baixo 6"/>
          <p:cNvSpPr/>
          <p:nvPr/>
        </p:nvSpPr>
        <p:spPr>
          <a:xfrm>
            <a:off x="5909842" y="4451088"/>
            <a:ext cx="504056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894185" y="5497443"/>
            <a:ext cx="2374031" cy="6919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CINEMARTE - SBC</a:t>
            </a:r>
          </a:p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(estabelecimento)</a:t>
            </a:r>
            <a:endParaRPr lang="pt-BR" b="1" dirty="0">
              <a:solidFill>
                <a:schemeClr val="accent2"/>
              </a:solidFill>
            </a:endParaRPr>
          </a:p>
        </p:txBody>
      </p:sp>
      <p:sp>
        <p:nvSpPr>
          <p:cNvPr id="9" name="Retângulo de cantos arredondados 8"/>
          <p:cNvSpPr/>
          <p:nvPr/>
        </p:nvSpPr>
        <p:spPr>
          <a:xfrm>
            <a:off x="5004049" y="5497442"/>
            <a:ext cx="2560214" cy="6919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CINEMARTE – STO AND.</a:t>
            </a:r>
          </a:p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(estabelecimento)</a:t>
            </a:r>
            <a:endParaRPr lang="pt-BR" b="1" dirty="0">
              <a:solidFill>
                <a:schemeClr val="accent2"/>
              </a:solidFill>
            </a:endParaRPr>
          </a:p>
        </p:txBody>
      </p:sp>
      <p:sp>
        <p:nvSpPr>
          <p:cNvPr id="8" name="Texto explicativo em seta para baixo 7"/>
          <p:cNvSpPr/>
          <p:nvPr/>
        </p:nvSpPr>
        <p:spPr>
          <a:xfrm>
            <a:off x="2447764" y="1281503"/>
            <a:ext cx="1728192" cy="151214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NELSON</a:t>
            </a:r>
          </a:p>
          <a:p>
            <a:pPr algn="ctr"/>
            <a:r>
              <a:rPr lang="pt-BR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(50%)</a:t>
            </a:r>
            <a:endParaRPr lang="pt-BR" sz="24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o explicativo em seta para baixo 12"/>
          <p:cNvSpPr/>
          <p:nvPr/>
        </p:nvSpPr>
        <p:spPr>
          <a:xfrm>
            <a:off x="5004049" y="1281503"/>
            <a:ext cx="1728192" cy="151214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SILVIO</a:t>
            </a:r>
          </a:p>
          <a:p>
            <a:pPr algn="ctr"/>
            <a:r>
              <a:rPr lang="pt-BR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(50%)</a:t>
            </a:r>
            <a:endParaRPr lang="pt-BR" sz="24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65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7" y="34698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pt-BR" altLang="pt-BR" dirty="0" smtClean="0"/>
              <a:t>Negociação realizada em 2014 – venda de 100% das quotas sociais</a:t>
            </a:r>
            <a:endParaRPr lang="pt-BR" altLang="pt-BR" i="1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3878" y="908720"/>
            <a:ext cx="7772400" cy="54006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pt-BR" altLang="pt-BR" sz="2600" dirty="0" smtClean="0"/>
          </a:p>
          <a:p>
            <a:pPr marL="0" indent="0" algn="just">
              <a:buNone/>
              <a:defRPr/>
            </a:pPr>
            <a:endParaRPr lang="pt-BR" altLang="pt-BR" sz="2400" dirty="0" smtClean="0"/>
          </a:p>
          <a:p>
            <a:pPr eaLnBrk="1" hangingPunct="1">
              <a:defRPr/>
            </a:pPr>
            <a:endParaRPr lang="pt-BR" altLang="pt-BR" sz="2600" dirty="0"/>
          </a:p>
          <a:p>
            <a:pPr eaLnBrk="1" hangingPunct="1">
              <a:defRPr/>
            </a:pPr>
            <a:endParaRPr lang="pt-BR" altLang="pt-BR" sz="2600" dirty="0" smtClean="0"/>
          </a:p>
          <a:p>
            <a:pPr eaLnBrk="1" hangingPunct="1">
              <a:defRPr/>
            </a:pPr>
            <a:endParaRPr lang="pt-BR" altLang="pt-BR" sz="2600" dirty="0" smtClean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o explicativo em seta para a direita 5"/>
          <p:cNvSpPr/>
          <p:nvPr/>
        </p:nvSpPr>
        <p:spPr>
          <a:xfrm>
            <a:off x="1772072" y="1965453"/>
            <a:ext cx="2088232" cy="1512168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NELSON</a:t>
            </a:r>
            <a:endParaRPr lang="pt-BR" sz="2400" b="1" dirty="0"/>
          </a:p>
        </p:txBody>
      </p:sp>
      <p:sp>
        <p:nvSpPr>
          <p:cNvPr id="14" name="Texto explicativo em seta para a direita 13"/>
          <p:cNvSpPr/>
          <p:nvPr/>
        </p:nvSpPr>
        <p:spPr>
          <a:xfrm>
            <a:off x="1772072" y="3719740"/>
            <a:ext cx="2088232" cy="1512168"/>
          </a:xfrm>
          <a:prstGeom prst="righ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/>
              <a:t>SILVIO</a:t>
            </a:r>
            <a:endParaRPr lang="pt-BR" sz="2400" b="1" dirty="0"/>
          </a:p>
        </p:txBody>
      </p:sp>
      <p:sp>
        <p:nvSpPr>
          <p:cNvPr id="10" name="Texto explicativo em seta para a esquerda 9"/>
          <p:cNvSpPr/>
          <p:nvPr/>
        </p:nvSpPr>
        <p:spPr>
          <a:xfrm>
            <a:off x="5188483" y="2802932"/>
            <a:ext cx="1872208" cy="1548172"/>
          </a:xfrm>
          <a:prstGeom prst="leftArrowCallou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800" b="1" dirty="0" smtClean="0"/>
              <a:t>DIANA</a:t>
            </a:r>
            <a:endParaRPr lang="pt-BR" sz="2800" b="1" dirty="0"/>
          </a:p>
        </p:txBody>
      </p:sp>
      <p:sp>
        <p:nvSpPr>
          <p:cNvPr id="11" name="Pentágono 10"/>
          <p:cNvSpPr/>
          <p:nvPr/>
        </p:nvSpPr>
        <p:spPr>
          <a:xfrm>
            <a:off x="3995936" y="2433505"/>
            <a:ext cx="1540718" cy="576064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2"/>
                </a:solidFill>
              </a:rPr>
              <a:t>QUOTAS</a:t>
            </a:r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17" name="Pentágono 16"/>
          <p:cNvSpPr/>
          <p:nvPr/>
        </p:nvSpPr>
        <p:spPr>
          <a:xfrm>
            <a:off x="3995936" y="4187792"/>
            <a:ext cx="1540718" cy="576064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2"/>
                </a:solidFill>
              </a:rPr>
              <a:t>QUOTAS</a:t>
            </a:r>
            <a:endParaRPr lang="pt-BR" sz="2000" b="1" dirty="0">
              <a:solidFill>
                <a:schemeClr val="tx2"/>
              </a:solidFill>
            </a:endParaRPr>
          </a:p>
        </p:txBody>
      </p:sp>
      <p:sp>
        <p:nvSpPr>
          <p:cNvPr id="18" name="Pentágono 17"/>
          <p:cNvSpPr/>
          <p:nvPr/>
        </p:nvSpPr>
        <p:spPr>
          <a:xfrm flipH="1">
            <a:off x="3136851" y="3294649"/>
            <a:ext cx="1924050" cy="576064"/>
          </a:xfrm>
          <a:prstGeom prst="homePlat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tx2"/>
                </a:solidFill>
              </a:rPr>
              <a:t>$$$$$</a:t>
            </a:r>
            <a:endParaRPr lang="pt-BR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2180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7" y="-69106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dirty="0" smtClean="0"/>
              <a:t>Situação a partir de 2014</a:t>
            </a:r>
            <a:endParaRPr lang="pt-BR" altLang="pt-BR" i="1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3878" y="908720"/>
            <a:ext cx="7772400" cy="54006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pt-BR" altLang="pt-BR" sz="2600" dirty="0" smtClean="0"/>
          </a:p>
          <a:p>
            <a:pPr marL="0" indent="0" algn="just">
              <a:buNone/>
              <a:defRPr/>
            </a:pPr>
            <a:endParaRPr lang="pt-BR" altLang="pt-BR" sz="2400" dirty="0" smtClean="0"/>
          </a:p>
          <a:p>
            <a:pPr eaLnBrk="1" hangingPunct="1">
              <a:defRPr/>
            </a:pPr>
            <a:endParaRPr lang="pt-BR" altLang="pt-BR" sz="2600" dirty="0"/>
          </a:p>
          <a:p>
            <a:pPr eaLnBrk="1" hangingPunct="1">
              <a:defRPr/>
            </a:pPr>
            <a:endParaRPr lang="pt-BR" altLang="pt-BR" sz="2600" dirty="0" smtClean="0"/>
          </a:p>
          <a:p>
            <a:pPr eaLnBrk="1" hangingPunct="1">
              <a:defRPr/>
            </a:pPr>
            <a:endParaRPr lang="pt-BR" altLang="pt-BR" sz="2600" dirty="0" smtClean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331826" y="3001255"/>
            <a:ext cx="4536504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MARTE CINEMAS EIRELI</a:t>
            </a:r>
            <a:endParaRPr lang="pt-BR" sz="32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eta para baixo 2"/>
          <p:cNvSpPr/>
          <p:nvPr/>
        </p:nvSpPr>
        <p:spPr>
          <a:xfrm>
            <a:off x="3059832" y="4441390"/>
            <a:ext cx="504056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baixo 6"/>
          <p:cNvSpPr/>
          <p:nvPr/>
        </p:nvSpPr>
        <p:spPr>
          <a:xfrm>
            <a:off x="5909842" y="4451088"/>
            <a:ext cx="504056" cy="93610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de cantos arredondados 3"/>
          <p:cNvSpPr/>
          <p:nvPr/>
        </p:nvSpPr>
        <p:spPr>
          <a:xfrm>
            <a:off x="1894185" y="5497443"/>
            <a:ext cx="2374031" cy="6919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CINEMARTE - SBC</a:t>
            </a:r>
          </a:p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(estabelecimento)</a:t>
            </a:r>
            <a:endParaRPr lang="pt-BR" b="1" dirty="0">
              <a:solidFill>
                <a:schemeClr val="accent2"/>
              </a:solidFill>
            </a:endParaRPr>
          </a:p>
        </p:txBody>
      </p:sp>
      <p:sp>
        <p:nvSpPr>
          <p:cNvPr id="9" name="Retângulo de cantos arredondados 8"/>
          <p:cNvSpPr/>
          <p:nvPr/>
        </p:nvSpPr>
        <p:spPr>
          <a:xfrm>
            <a:off x="5004049" y="5497442"/>
            <a:ext cx="2560214" cy="691927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CINEMARTE – STO AND.</a:t>
            </a:r>
          </a:p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(estabelecimento)</a:t>
            </a:r>
            <a:endParaRPr lang="pt-BR" b="1" dirty="0">
              <a:solidFill>
                <a:schemeClr val="accent2"/>
              </a:solidFill>
            </a:endParaRPr>
          </a:p>
        </p:txBody>
      </p:sp>
      <p:sp>
        <p:nvSpPr>
          <p:cNvPr id="8" name="Texto explicativo em seta para baixo 7"/>
          <p:cNvSpPr/>
          <p:nvPr/>
        </p:nvSpPr>
        <p:spPr>
          <a:xfrm>
            <a:off x="3735982" y="1277131"/>
            <a:ext cx="1728192" cy="1512142"/>
          </a:xfrm>
          <a:prstGeom prst="downArrowCallou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bg1"/>
                </a:solidFill>
              </a:rPr>
              <a:t>DIANA</a:t>
            </a:r>
          </a:p>
          <a:p>
            <a:pPr algn="ctr"/>
            <a:r>
              <a:rPr lang="pt-BR" sz="2400" b="1" dirty="0" smtClean="0">
                <a:solidFill>
                  <a:schemeClr val="bg1"/>
                </a:solidFill>
              </a:rPr>
              <a:t>(100%)</a:t>
            </a:r>
            <a:endParaRPr lang="pt-BR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676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7" y="-69106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dirty="0" smtClean="0"/>
              <a:t>Cláusula de não concorrência</a:t>
            </a:r>
            <a:endParaRPr lang="pt-BR" altLang="pt-BR" i="1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7" y="1422574"/>
            <a:ext cx="7772400" cy="5400600"/>
          </a:xfrm>
        </p:spPr>
        <p:txBody>
          <a:bodyPr>
            <a:normAutofit/>
          </a:bodyPr>
          <a:lstStyle/>
          <a:p>
            <a:pPr marL="0" indent="0" algn="just">
              <a:buNone/>
              <a:defRPr/>
            </a:pPr>
            <a:r>
              <a:rPr lang="pt-BR" altLang="pt-BR" sz="2200" b="1" i="1" dirty="0"/>
              <a:t>Cláusula Décima Primeira – DA OBRIGAÇÃO DE NÃO CONCORRÊNCIA E NÃO RESTABELECIMENTO</a:t>
            </a:r>
          </a:p>
          <a:p>
            <a:pPr marL="0" indent="0" algn="just">
              <a:buNone/>
              <a:defRPr/>
            </a:pPr>
            <a:endParaRPr lang="pt-BR" altLang="pt-BR" sz="2200" i="1" dirty="0"/>
          </a:p>
          <a:p>
            <a:pPr marL="0" indent="0" algn="just">
              <a:buNone/>
              <a:defRPr/>
            </a:pPr>
            <a:r>
              <a:rPr lang="pt-BR" altLang="pt-BR" sz="2200" i="1" dirty="0"/>
              <a:t>Os vendedores obrigam-se a não concorrer com a compradora e com a pessoa jurídica transferida, em um raio de 50 quilômetros dos estabelecimentos, em ramo econômico que possa sob qualquer forma causar danos à compradora, e por prazo necessário à fidelização da clientela em favor da compradora.</a:t>
            </a:r>
          </a:p>
          <a:p>
            <a:pPr marL="0" indent="0" algn="just">
              <a:buNone/>
              <a:defRPr/>
            </a:pPr>
            <a:endParaRPr lang="pt-BR" altLang="pt-BR" sz="2200" i="1" dirty="0"/>
          </a:p>
          <a:p>
            <a:pPr marL="0" indent="0" algn="just">
              <a:buNone/>
              <a:defRPr/>
            </a:pPr>
            <a:r>
              <a:rPr lang="pt-BR" altLang="pt-BR" sz="2200" i="1" dirty="0"/>
              <a:t>Parágrafo único: A obrigação acima prevista se aplica aos vendedores, de forma direta ou por intermédio de interposta pessoa, inclusive a seus familiares e sucessores.</a:t>
            </a:r>
          </a:p>
          <a:p>
            <a:pPr marL="0" indent="0" eaLnBrk="1" hangingPunct="1">
              <a:buNone/>
              <a:defRPr/>
            </a:pPr>
            <a:endParaRPr lang="pt-BR" altLang="pt-BR" sz="2600" dirty="0" smtClean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791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99592" y="-150812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dirty="0" smtClean="0"/>
              <a:t>Previsão de solução de conflitos</a:t>
            </a:r>
            <a:endParaRPr lang="pt-BR" altLang="pt-BR" i="1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43608" y="764704"/>
            <a:ext cx="7772400" cy="5749280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  <a:defRPr/>
            </a:pPr>
            <a:r>
              <a:rPr lang="pt-BR" altLang="pt-BR" sz="2200" b="1" i="1" dirty="0"/>
              <a:t>Cláusula Décima Sétima – SOLUÇÃO EXTRAJUDICIAL DE CONFLITOS</a:t>
            </a:r>
          </a:p>
          <a:p>
            <a:pPr marL="0" indent="0" algn="just">
              <a:buNone/>
              <a:defRPr/>
            </a:pPr>
            <a:r>
              <a:rPr lang="pt-BR" altLang="pt-BR" sz="2200" i="1" dirty="0" smtClean="0"/>
              <a:t>Qualquer </a:t>
            </a:r>
            <a:r>
              <a:rPr lang="pt-BR" altLang="pt-BR" sz="2200" i="1" dirty="0"/>
              <a:t>controvérsia originária do presente contrato será submetida obrigatoriamente à Mediação ou Arbitragem, conforme necessário, sendo que ambos os procedimentos serão administrados pelo Centro de Arbitragem e Mediação da Câmara de Comércio Brasil-Canadá (“CAM-CCBC”), de acordo com seus regimentos internos, sendo que em não se obtendo solução consensual em eventual mediação instaurada, a controvérsia será definitivamente resolvida por arbitragem, administrada pelo CAM-CCBC, constituindo-se o tribunal arbitral de três árbitros, indicados na forma do citado Regulamento.</a:t>
            </a:r>
          </a:p>
          <a:p>
            <a:pPr marL="0" indent="0" algn="just">
              <a:buNone/>
              <a:defRPr/>
            </a:pPr>
            <a:endParaRPr lang="pt-BR" altLang="pt-BR" sz="2200" b="1" i="1" dirty="0"/>
          </a:p>
          <a:p>
            <a:pPr marL="0" indent="0" algn="just">
              <a:buNone/>
              <a:defRPr/>
            </a:pPr>
            <a:r>
              <a:rPr lang="pt-BR" altLang="pt-BR" sz="2200" b="1" i="1" dirty="0"/>
              <a:t>Cláusula Décima Oitava  – FORO</a:t>
            </a:r>
          </a:p>
          <a:p>
            <a:pPr marL="0" indent="0" algn="just">
              <a:buNone/>
              <a:defRPr/>
            </a:pPr>
            <a:r>
              <a:rPr lang="pt-BR" altLang="pt-BR" sz="2200" i="1" dirty="0" smtClean="0"/>
              <a:t>Fica </a:t>
            </a:r>
            <a:r>
              <a:rPr lang="pt-BR" altLang="pt-BR" sz="2200" i="1" dirty="0"/>
              <a:t>eleito o Foro da Comarca de São Bernardo do Campo, com exclusão de qualquer outro, por mais privilegiado que seja, para fins de obtenção de medidas de urgência, execução de sentença e demais procedimentos judiciais que se façam necessários ao presente caso, ainda que de forma complementar.</a:t>
            </a:r>
          </a:p>
          <a:p>
            <a:pPr marL="0" indent="0" eaLnBrk="1" hangingPunct="1">
              <a:buNone/>
              <a:defRPr/>
            </a:pPr>
            <a:endParaRPr lang="pt-BR" altLang="pt-BR" sz="2600" dirty="0" smtClean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0255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3567" y="-69106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pt-BR" altLang="pt-BR" dirty="0" smtClean="0"/>
              <a:t>Em fevereiro de 2018, surge a:</a:t>
            </a:r>
            <a:endParaRPr lang="pt-BR" altLang="pt-BR" i="1" dirty="0" smtClean="0"/>
          </a:p>
        </p:txBody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3878" y="908720"/>
            <a:ext cx="7772400" cy="54006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pt-BR" altLang="pt-BR" sz="2600" dirty="0" smtClean="0"/>
          </a:p>
          <a:p>
            <a:pPr marL="0" indent="0" algn="just">
              <a:buNone/>
              <a:defRPr/>
            </a:pPr>
            <a:endParaRPr lang="pt-BR" altLang="pt-BR" sz="2400" dirty="0" smtClean="0"/>
          </a:p>
          <a:p>
            <a:pPr eaLnBrk="1" hangingPunct="1">
              <a:defRPr/>
            </a:pPr>
            <a:endParaRPr lang="pt-BR" altLang="pt-BR" sz="2600" dirty="0"/>
          </a:p>
          <a:p>
            <a:pPr eaLnBrk="1" hangingPunct="1">
              <a:defRPr/>
            </a:pPr>
            <a:endParaRPr lang="pt-BR" altLang="pt-BR" sz="2600" dirty="0" smtClean="0"/>
          </a:p>
          <a:p>
            <a:pPr eaLnBrk="1" hangingPunct="1">
              <a:defRPr/>
            </a:pPr>
            <a:endParaRPr lang="pt-BR" altLang="pt-BR" sz="2600" dirty="0" smtClean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2331826" y="3001254"/>
            <a:ext cx="4536504" cy="144983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3200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ALTA VISTA ENTRETENIMENTO E ALIMENTAÇÃO LTDA</a:t>
            </a:r>
            <a:endParaRPr lang="pt-BR" sz="3200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Seta para baixo 2"/>
          <p:cNvSpPr/>
          <p:nvPr/>
        </p:nvSpPr>
        <p:spPr>
          <a:xfrm>
            <a:off x="4265376" y="4561339"/>
            <a:ext cx="504056" cy="936104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de cantos arredondados 3"/>
          <p:cNvSpPr/>
          <p:nvPr/>
        </p:nvSpPr>
        <p:spPr>
          <a:xfrm>
            <a:off x="3330388" y="5654514"/>
            <a:ext cx="2374031" cy="120348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¨POINT SBC¨</a:t>
            </a:r>
          </a:p>
          <a:p>
            <a:pPr algn="ctr"/>
            <a:r>
              <a:rPr lang="pt-BR" b="1" dirty="0" smtClean="0">
                <a:solidFill>
                  <a:schemeClr val="accent2"/>
                </a:solidFill>
              </a:rPr>
              <a:t>(estabelecimento – boliche, kart e alimentação)</a:t>
            </a:r>
            <a:endParaRPr lang="pt-BR" b="1" dirty="0">
              <a:solidFill>
                <a:schemeClr val="accent2"/>
              </a:solidFill>
            </a:endParaRPr>
          </a:p>
        </p:txBody>
      </p:sp>
      <p:sp>
        <p:nvSpPr>
          <p:cNvPr id="8" name="Texto explicativo em seta para baixo 7"/>
          <p:cNvSpPr/>
          <p:nvPr/>
        </p:nvSpPr>
        <p:spPr>
          <a:xfrm>
            <a:off x="4139953" y="1143021"/>
            <a:ext cx="1728192" cy="151214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NELSON</a:t>
            </a:r>
          </a:p>
          <a:p>
            <a:pPr algn="ctr"/>
            <a:r>
              <a:rPr lang="pt-BR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(sócio 30%)</a:t>
            </a:r>
            <a:endParaRPr lang="pt-BR" sz="20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Texto explicativo em seta para baixo 12"/>
          <p:cNvSpPr/>
          <p:nvPr/>
        </p:nvSpPr>
        <p:spPr>
          <a:xfrm>
            <a:off x="5911455" y="1143021"/>
            <a:ext cx="1728192" cy="1512142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SILVIO</a:t>
            </a:r>
          </a:p>
          <a:p>
            <a:pPr algn="ctr"/>
            <a:r>
              <a:rPr lang="pt-BR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(sócio 30%)</a:t>
            </a:r>
            <a:endParaRPr lang="pt-BR" sz="20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Texto explicativo em seta para baixo 11"/>
          <p:cNvSpPr/>
          <p:nvPr/>
        </p:nvSpPr>
        <p:spPr>
          <a:xfrm>
            <a:off x="1331640" y="1143020"/>
            <a:ext cx="2613656" cy="1738283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4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DARIO</a:t>
            </a:r>
          </a:p>
          <a:p>
            <a:pPr algn="ctr"/>
            <a:r>
              <a:rPr lang="pt-BR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(</a:t>
            </a:r>
            <a:r>
              <a:rPr lang="pt-BR" sz="2000" b="1" dirty="0" err="1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sócio-administrador</a:t>
            </a:r>
            <a:r>
              <a:rPr lang="pt-BR" sz="2000" b="1" dirty="0" smtClean="0">
                <a:solidFill>
                  <a:schemeClr val="accent6">
                    <a:lumMod val="40000"/>
                    <a:lumOff val="60000"/>
                  </a:schemeClr>
                </a:solidFill>
              </a:rPr>
              <a:t> 40%)</a:t>
            </a:r>
            <a:endParaRPr lang="pt-BR" sz="2000" b="1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5712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3878" y="908720"/>
            <a:ext cx="7772400" cy="5400600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  <a:defRPr/>
            </a:pPr>
            <a:r>
              <a:rPr lang="pt-BR" altLang="pt-BR" sz="3300" b="1" dirty="0" smtClean="0"/>
              <a:t>O conflito </a:t>
            </a:r>
          </a:p>
          <a:p>
            <a:pPr algn="just">
              <a:buFontTx/>
              <a:buChar char="-"/>
              <a:defRPr/>
            </a:pPr>
            <a:endParaRPr lang="pt-BR" altLang="pt-BR" sz="3300" b="1" dirty="0"/>
          </a:p>
          <a:p>
            <a:pPr algn="just">
              <a:buFontTx/>
              <a:buChar char="-"/>
              <a:defRPr/>
            </a:pPr>
            <a:r>
              <a:rPr lang="pt-BR" altLang="pt-BR" sz="3300" b="1" dirty="0" smtClean="0"/>
              <a:t>Notificações</a:t>
            </a:r>
          </a:p>
          <a:p>
            <a:pPr algn="just">
              <a:buFontTx/>
              <a:buChar char="-"/>
              <a:defRPr/>
            </a:pPr>
            <a:endParaRPr lang="pt-BR" altLang="pt-BR" sz="3300" b="1" dirty="0"/>
          </a:p>
          <a:p>
            <a:pPr algn="just">
              <a:buFontTx/>
              <a:buChar char="-"/>
              <a:defRPr/>
            </a:pPr>
            <a:r>
              <a:rPr lang="pt-BR" altLang="pt-BR" sz="3300" b="1" dirty="0" smtClean="0"/>
              <a:t>Instituição de mediação prévia</a:t>
            </a:r>
          </a:p>
          <a:p>
            <a:pPr algn="just">
              <a:buFontTx/>
              <a:buChar char="-"/>
              <a:defRPr/>
            </a:pPr>
            <a:endParaRPr lang="pt-BR" altLang="pt-BR" sz="3300" b="1" dirty="0"/>
          </a:p>
          <a:p>
            <a:pPr algn="just">
              <a:buFontTx/>
              <a:buChar char="-"/>
              <a:defRPr/>
            </a:pPr>
            <a:r>
              <a:rPr lang="pt-BR" altLang="pt-BR" sz="3300" b="1" dirty="0" smtClean="0"/>
              <a:t>Instituição da arbitragem </a:t>
            </a:r>
          </a:p>
          <a:p>
            <a:pPr algn="just">
              <a:buFontTx/>
              <a:buChar char="-"/>
              <a:defRPr/>
            </a:pPr>
            <a:endParaRPr lang="pt-BR" altLang="pt-BR" sz="3300" b="1" dirty="0" smtClean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85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7544" y="2636912"/>
            <a:ext cx="8240935" cy="1470025"/>
          </a:xfrm>
        </p:spPr>
        <p:txBody>
          <a:bodyPr>
            <a:normAutofit/>
          </a:bodyPr>
          <a:lstStyle/>
          <a:p>
            <a:r>
              <a:rPr lang="pt-BR" b="1" dirty="0" smtClean="0"/>
              <a:t>Aspectos gerais do </a:t>
            </a:r>
            <a:br>
              <a:rPr lang="pt-BR" b="1" dirty="0" smtClean="0"/>
            </a:br>
            <a:r>
              <a:rPr lang="pt-BR" b="1" dirty="0" smtClean="0"/>
              <a:t>procedimento arbitral</a:t>
            </a:r>
            <a:endParaRPr lang="pt-BR" b="1" dirty="0"/>
          </a:p>
        </p:txBody>
      </p:sp>
      <p:pic>
        <p:nvPicPr>
          <p:cNvPr id="4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537272"/>
            <a:ext cx="2232248" cy="177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15" y="0"/>
            <a:ext cx="7199391" cy="284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7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altLang="pt-BR" sz="4000" dirty="0" smtClean="0"/>
              <a:t>Pressupostos de uso da Arbitragem: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3820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pt-BR" altLang="pt-BR" sz="2000" dirty="0" smtClean="0"/>
              <a:t>	É possível utilizar a arbitragem nos casos em que:</a:t>
            </a:r>
          </a:p>
          <a:p>
            <a:pPr marL="609600" indent="-609600" eaLnBrk="1" hangingPunct="1">
              <a:buFontTx/>
              <a:buNone/>
            </a:pPr>
            <a:endParaRPr lang="pt-BR" altLang="pt-BR" sz="2000" dirty="0" smtClean="0"/>
          </a:p>
          <a:p>
            <a:pPr marL="609600" indent="-609600" eaLnBrk="1" hangingPunct="1">
              <a:buFontTx/>
              <a:buAutoNum type="arabicParenBoth"/>
            </a:pPr>
            <a:r>
              <a:rPr lang="pt-BR" altLang="pt-BR" sz="2000" b="1" u="sng" dirty="0" smtClean="0"/>
              <a:t>O objeto da questão envolva ¨direitos patrimoniais disponíveis¨ </a:t>
            </a:r>
          </a:p>
          <a:p>
            <a:pPr marL="609600" indent="-609600" eaLnBrk="1" hangingPunct="1">
              <a:buFontTx/>
              <a:buNone/>
            </a:pPr>
            <a:r>
              <a:rPr lang="pt-BR" altLang="pt-BR" sz="2000" dirty="0" smtClean="0"/>
              <a:t>	(assim considerados os direitos que podem ser objeto de livre negociação e contratação; </a:t>
            </a:r>
            <a:r>
              <a:rPr lang="pt-BR" altLang="pt-BR" sz="1800" i="1" dirty="0" err="1" smtClean="0"/>
              <a:t>ex</a:t>
            </a:r>
            <a:r>
              <a:rPr lang="pt-BR" altLang="pt-BR" sz="1800" i="1" dirty="0" smtClean="0"/>
              <a:t>: questões decorrentes de contratos, conflitos comerciais entre sociedades, brigas de sócios </a:t>
            </a:r>
            <a:r>
              <a:rPr lang="pt-BR" altLang="pt-BR" sz="1800" i="1" dirty="0" err="1" smtClean="0"/>
              <a:t>etc</a:t>
            </a:r>
            <a:r>
              <a:rPr lang="pt-BR" altLang="pt-BR" sz="1800" i="1" dirty="0" smtClean="0"/>
              <a:t>)</a:t>
            </a:r>
          </a:p>
          <a:p>
            <a:pPr marL="609600" indent="-609600" eaLnBrk="1" hangingPunct="1">
              <a:buFontTx/>
              <a:buNone/>
            </a:pPr>
            <a:endParaRPr lang="pt-BR" altLang="pt-BR" sz="1800" i="1" dirty="0" smtClean="0"/>
          </a:p>
          <a:p>
            <a:pPr marL="609600" indent="-609600" eaLnBrk="1" hangingPunct="1">
              <a:buFontTx/>
              <a:buNone/>
            </a:pPr>
            <a:r>
              <a:rPr lang="pt-BR" altLang="pt-BR" sz="2000" dirty="0" smtClean="0"/>
              <a:t>(2) 	</a:t>
            </a:r>
            <a:r>
              <a:rPr lang="pt-BR" altLang="pt-BR" sz="2000" b="1" u="sng" dirty="0" smtClean="0"/>
              <a:t>As partes sejam capazes para contratar </a:t>
            </a:r>
          </a:p>
          <a:p>
            <a:pPr marL="609600" indent="-609600" algn="ctr" eaLnBrk="1" hangingPunct="1">
              <a:buFontTx/>
              <a:buNone/>
            </a:pPr>
            <a:endParaRPr lang="pt-BR" altLang="pt-BR" sz="2000" u="sng" dirty="0" smtClean="0"/>
          </a:p>
          <a:p>
            <a:pPr marL="609600" indent="-609600" eaLnBrk="1" hangingPunct="1">
              <a:buFontTx/>
              <a:buNone/>
            </a:pPr>
            <a:r>
              <a:rPr lang="pt-BR" altLang="pt-BR" sz="2000" dirty="0" smtClean="0"/>
              <a:t>(3) 	</a:t>
            </a:r>
            <a:r>
              <a:rPr lang="pt-BR" altLang="pt-BR" sz="2000" b="1" u="sng" dirty="0" smtClean="0"/>
              <a:t>Exista consenso entre as partes quanto ao uso do método alternativo</a:t>
            </a:r>
          </a:p>
        </p:txBody>
      </p:sp>
      <p:pic>
        <p:nvPicPr>
          <p:cNvPr id="4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40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"/>
            <a:ext cx="7772400" cy="56388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defRPr/>
            </a:pPr>
            <a:r>
              <a:rPr lang="pt-BR" altLang="pt-BR" sz="2800" dirty="0" smtClean="0"/>
              <a:t>Modos de convenção (manifestação do consenso):</a:t>
            </a:r>
          </a:p>
          <a:p>
            <a:pPr marL="609600" indent="-609600" algn="just" eaLnBrk="1" hangingPunct="1">
              <a:buFontTx/>
              <a:buNone/>
              <a:defRPr/>
            </a:pPr>
            <a:r>
              <a:rPr lang="pt-BR" altLang="pt-BR" sz="2000" i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t-BR" altLang="pt-BR" sz="2000" i="1" u="sng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Premissa básica: é requisito indispensável da arbitragem a aceitação por ambas as partes do uso deste instrumento. Essa aceitação pode se dar antes ou depois da existência do conflito.</a:t>
            </a:r>
          </a:p>
          <a:p>
            <a:pPr marL="609600" indent="-609600" eaLnBrk="1" hangingPunct="1">
              <a:defRPr/>
            </a:pPr>
            <a:endParaRPr lang="pt-BR" altLang="pt-BR" sz="2000" u="sng" dirty="0" smtClean="0"/>
          </a:p>
          <a:p>
            <a:pPr marL="609600" indent="-609600" eaLnBrk="1" hangingPunct="1">
              <a:defRPr/>
            </a:pPr>
            <a:r>
              <a:rPr lang="pt-BR" altLang="pt-BR" sz="2000" u="sng" dirty="0" smtClean="0"/>
              <a:t>Cláusula arbitral</a:t>
            </a:r>
            <a:r>
              <a:rPr lang="pt-BR" altLang="pt-BR" sz="2000" dirty="0" smtClean="0"/>
              <a:t> ou </a:t>
            </a:r>
            <a:r>
              <a:rPr lang="pt-BR" altLang="pt-BR" sz="2000" u="sng" dirty="0" smtClean="0"/>
              <a:t>compromisso arbitral</a:t>
            </a:r>
          </a:p>
          <a:p>
            <a:pPr marL="609600" indent="-609600" eaLnBrk="1" hangingPunct="1">
              <a:defRPr/>
            </a:pPr>
            <a:endParaRPr lang="pt-BR" altLang="pt-BR" sz="2000" dirty="0" smtClean="0"/>
          </a:p>
          <a:p>
            <a:pPr marL="609600" indent="-609600" eaLnBrk="1" hangingPunct="1">
              <a:buFontTx/>
              <a:buAutoNum type="arabicParenR"/>
              <a:defRPr/>
            </a:pPr>
            <a:r>
              <a:rPr lang="pt-BR" altLang="pt-BR" sz="2000" b="1" u="sng" dirty="0" smtClean="0"/>
              <a:t>Cláusula arbitral</a:t>
            </a:r>
            <a:r>
              <a:rPr lang="pt-BR" altLang="pt-BR" sz="2000" b="1" dirty="0" smtClean="0"/>
              <a:t>:</a:t>
            </a:r>
            <a:r>
              <a:rPr lang="pt-BR" altLang="pt-BR" sz="2000" dirty="0" smtClean="0"/>
              <a:t> </a:t>
            </a:r>
            <a:r>
              <a:rPr lang="pt-BR" altLang="pt-BR" sz="1800" dirty="0" smtClean="0"/>
              <a:t>cláusula contratual que </a:t>
            </a:r>
            <a:r>
              <a:rPr lang="pt-BR" altLang="pt-BR" sz="1800" dirty="0" smtClean="0">
                <a:cs typeface="Times New Roman" panose="02020603050405020304" pitchFamily="18" charset="0"/>
              </a:rPr>
              <a:t>determina a obrigatoriedade das partes submeter conflitos futuros à arbitragem, renunciando expressamente ao Poder Judiciário. Existindo essa cláusula, ficam as partes obrigadas a aceitar a arbitragem caso venha a surgir algum conflito relativo ao contrato celebrado.</a:t>
            </a:r>
            <a:r>
              <a:rPr lang="pt-BR" altLang="pt-BR" sz="1800" dirty="0" smtClean="0"/>
              <a:t> 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pt-BR" altLang="pt-BR" sz="1800" dirty="0" smtClean="0"/>
              <a:t>	</a:t>
            </a:r>
          </a:p>
          <a:p>
            <a:pPr marL="457200" indent="-457200" eaLnBrk="1" hangingPunct="1">
              <a:buFontTx/>
              <a:buAutoNum type="arabicParenR" startAt="2"/>
              <a:defRPr/>
            </a:pPr>
            <a:r>
              <a:rPr lang="pt-BR" altLang="pt-BR" sz="2000" b="1" u="sng" dirty="0" smtClean="0"/>
              <a:t>Compromisso arbitral</a:t>
            </a:r>
            <a:r>
              <a:rPr lang="pt-BR" altLang="pt-BR" sz="2000" dirty="0" smtClean="0"/>
              <a:t>: </a:t>
            </a:r>
            <a:r>
              <a:rPr lang="pt-BR" altLang="pt-BR" sz="1800" dirty="0" smtClean="0"/>
              <a:t>documento escrito, celebrado após a existência do conflito, que </a:t>
            </a:r>
            <a:r>
              <a:rPr lang="pt-BR" altLang="pt-BR" sz="1800" dirty="0" smtClean="0">
                <a:cs typeface="Times New Roman" panose="02020603050405020304" pitchFamily="18" charset="0"/>
              </a:rPr>
              <a:t>determina a obrigatoriedade das partes submeter conflito à arbitragem, renunciando expressamente ao Poder Judiciário.</a:t>
            </a:r>
          </a:p>
          <a:p>
            <a:pPr eaLnBrk="1" hangingPunct="1">
              <a:buFontTx/>
              <a:buAutoNum type="arabicParenR" startAt="2"/>
              <a:defRPr/>
            </a:pPr>
            <a:endParaRPr lang="pt-BR" altLang="pt-BR" sz="1800" dirty="0" smtClean="0"/>
          </a:p>
          <a:p>
            <a:pPr marL="609600" indent="-609600" eaLnBrk="1" hangingPunct="1">
              <a:buFontTx/>
              <a:buNone/>
              <a:defRPr/>
            </a:pPr>
            <a:endParaRPr lang="pt-BR" altLang="pt-BR" sz="1800" dirty="0" smtClean="0"/>
          </a:p>
          <a:p>
            <a:pPr marL="609600" indent="-609600" eaLnBrk="1" hangingPunct="1">
              <a:buFontTx/>
              <a:buNone/>
              <a:defRPr/>
            </a:pPr>
            <a:endParaRPr lang="pt-BR" altLang="pt-BR" sz="1800" dirty="0" smtClean="0"/>
          </a:p>
        </p:txBody>
      </p:sp>
      <p:pic>
        <p:nvPicPr>
          <p:cNvPr id="3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3620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685800"/>
            <a:ext cx="8229600" cy="4419600"/>
          </a:xfrm>
        </p:spPr>
        <p:txBody>
          <a:bodyPr/>
          <a:lstStyle/>
          <a:p>
            <a:pPr marL="0" indent="34925" eaLnBrk="1" hangingPunct="1">
              <a:buFontTx/>
              <a:buNone/>
            </a:pPr>
            <a:endParaRPr lang="en-US" altLang="pt-BR" sz="2400" dirty="0" smtClean="0"/>
          </a:p>
          <a:p>
            <a:pPr marL="0" indent="34925" eaLnBrk="1" hangingPunct="1">
              <a:buFontTx/>
              <a:buNone/>
            </a:pPr>
            <a:r>
              <a:rPr lang="en-US" altLang="pt-BR" sz="2400" dirty="0" smtClean="0"/>
              <a:t>A </a:t>
            </a:r>
            <a:r>
              <a:rPr lang="en-US" altLang="pt-BR" sz="2400" dirty="0" err="1" smtClean="0"/>
              <a:t>questão</a:t>
            </a:r>
            <a:r>
              <a:rPr lang="en-US" altLang="pt-BR" sz="2400" dirty="0" smtClean="0"/>
              <a:t> da </a:t>
            </a:r>
            <a:r>
              <a:rPr lang="en-US" altLang="pt-BR" sz="2400" dirty="0" err="1" smtClean="0"/>
              <a:t>vinculação</a:t>
            </a:r>
            <a:r>
              <a:rPr lang="en-US" altLang="pt-BR" sz="2400" dirty="0" smtClean="0"/>
              <a:t> da </a:t>
            </a:r>
            <a:r>
              <a:rPr lang="en-US" altLang="pt-BR" sz="2400" dirty="0" err="1" smtClean="0"/>
              <a:t>cláusula</a:t>
            </a:r>
            <a:r>
              <a:rPr lang="en-US" altLang="pt-BR" sz="2400" dirty="0" smtClean="0"/>
              <a:t> arbitral:</a:t>
            </a:r>
          </a:p>
          <a:p>
            <a:pPr marL="0" indent="34925" eaLnBrk="1" hangingPunct="1">
              <a:buFontTx/>
              <a:buNone/>
            </a:pPr>
            <a:endParaRPr lang="en-US" altLang="pt-BR" sz="2400" dirty="0" smtClean="0"/>
          </a:p>
          <a:p>
            <a:pPr marL="400050" lvl="1" indent="34925" eaLnBrk="1" hangingPunct="1">
              <a:buFontTx/>
              <a:buNone/>
            </a:pPr>
            <a:r>
              <a:rPr lang="pt-BR" altLang="pt-BR" sz="2000" dirty="0" smtClean="0"/>
              <a:t>- Contrato entre ¨partes relativamente iguais¨ (regras gerais - requisitos legais da cláusula)</a:t>
            </a:r>
          </a:p>
          <a:p>
            <a:pPr marL="400050" lvl="1" indent="34925" eaLnBrk="1" hangingPunct="1">
              <a:buFontTx/>
              <a:buNone/>
            </a:pPr>
            <a:endParaRPr lang="en-US" altLang="pt-BR" sz="2000" dirty="0" smtClean="0"/>
          </a:p>
          <a:p>
            <a:pPr marL="400050" lvl="1" indent="34925" eaLnBrk="1" hangingPunct="1">
              <a:buFontTx/>
              <a:buNone/>
            </a:pPr>
            <a:r>
              <a:rPr lang="en-US" altLang="pt-BR" sz="2000" dirty="0" smtClean="0"/>
              <a:t>- </a:t>
            </a:r>
            <a:r>
              <a:rPr lang="en-US" altLang="pt-BR" sz="2000" dirty="0" err="1" smtClean="0"/>
              <a:t>Cláusula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compromissória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em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contrato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por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adesão</a:t>
            </a:r>
            <a:r>
              <a:rPr lang="en-US" altLang="pt-BR" sz="2000" dirty="0" smtClean="0"/>
              <a:t> </a:t>
            </a:r>
          </a:p>
          <a:p>
            <a:pPr marL="400050" lvl="1" indent="34925" eaLnBrk="1" hangingPunct="1">
              <a:buFontTx/>
              <a:buNone/>
            </a:pPr>
            <a:endParaRPr lang="en-US" altLang="pt-BR" sz="2000" dirty="0" smtClean="0"/>
          </a:p>
          <a:p>
            <a:pPr marL="400050" lvl="1" indent="34925" eaLnBrk="1" hangingPunct="1">
              <a:buFontTx/>
              <a:buNone/>
            </a:pPr>
            <a:r>
              <a:rPr lang="en-US" altLang="pt-BR" sz="2000" dirty="0" smtClean="0"/>
              <a:t>- </a:t>
            </a:r>
            <a:r>
              <a:rPr lang="en-US" altLang="pt-BR" sz="2000" dirty="0" err="1" smtClean="0"/>
              <a:t>Cláusula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compromissória</a:t>
            </a:r>
            <a:r>
              <a:rPr lang="en-US" altLang="pt-BR" sz="2000" dirty="0" smtClean="0"/>
              <a:t> e </a:t>
            </a:r>
            <a:r>
              <a:rPr lang="en-US" altLang="pt-BR" sz="2000" dirty="0" err="1" smtClean="0"/>
              <a:t>direito</a:t>
            </a:r>
            <a:r>
              <a:rPr lang="en-US" altLang="pt-BR" sz="2000" dirty="0" smtClean="0"/>
              <a:t> do </a:t>
            </a:r>
            <a:r>
              <a:rPr lang="en-US" altLang="pt-BR" sz="2000" dirty="0" err="1" smtClean="0"/>
              <a:t>consumidor</a:t>
            </a:r>
            <a:r>
              <a:rPr lang="en-US" altLang="pt-BR" sz="2000" dirty="0" smtClean="0"/>
              <a:t> (</a:t>
            </a:r>
            <a:r>
              <a:rPr lang="en-US" altLang="pt-BR" sz="2000" dirty="0" err="1" smtClean="0"/>
              <a:t>relações</a:t>
            </a:r>
            <a:r>
              <a:rPr lang="en-US" altLang="pt-BR" sz="2000" dirty="0" smtClean="0"/>
              <a:t> de </a:t>
            </a:r>
            <a:r>
              <a:rPr lang="en-US" altLang="pt-BR" sz="2000" dirty="0" err="1" smtClean="0"/>
              <a:t>consumo</a:t>
            </a:r>
            <a:r>
              <a:rPr lang="en-US" altLang="pt-BR" sz="2000" dirty="0" smtClean="0"/>
              <a:t>)</a:t>
            </a:r>
          </a:p>
          <a:p>
            <a:pPr marL="0" indent="34925" eaLnBrk="1" hangingPunct="1">
              <a:buFontTx/>
              <a:buNone/>
            </a:pPr>
            <a:endParaRPr lang="en-US" altLang="pt-BR" sz="2400" dirty="0" smtClean="0"/>
          </a:p>
        </p:txBody>
      </p:sp>
      <p:pic>
        <p:nvPicPr>
          <p:cNvPr id="3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771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9750" y="620712"/>
            <a:ext cx="8229600" cy="5040535"/>
          </a:xfrm>
        </p:spPr>
        <p:txBody>
          <a:bodyPr>
            <a:normAutofit fontScale="92500" lnSpcReduction="20000"/>
          </a:bodyPr>
          <a:lstStyle/>
          <a:p>
            <a:pPr marL="0" indent="34925" eaLnBrk="1" hangingPunct="1">
              <a:buFontTx/>
              <a:buNone/>
            </a:pPr>
            <a:r>
              <a:rPr lang="en-US" altLang="pt-BR" sz="2600" dirty="0" err="1" smtClean="0"/>
              <a:t>Modalidades</a:t>
            </a:r>
            <a:r>
              <a:rPr lang="en-US" altLang="pt-BR" sz="2600" dirty="0" smtClean="0"/>
              <a:t> de </a:t>
            </a:r>
            <a:r>
              <a:rPr lang="en-US" altLang="pt-BR" sz="2600" dirty="0" err="1" smtClean="0"/>
              <a:t>cláusula</a:t>
            </a:r>
            <a:r>
              <a:rPr lang="en-US" altLang="pt-BR" sz="2600" dirty="0" smtClean="0"/>
              <a:t>:</a:t>
            </a:r>
          </a:p>
          <a:p>
            <a:pPr marL="0" indent="34925" eaLnBrk="1" hangingPunct="1">
              <a:buFontTx/>
              <a:buNone/>
            </a:pPr>
            <a:endParaRPr lang="en-US" altLang="pt-BR" sz="2400" dirty="0" smtClean="0"/>
          </a:p>
          <a:p>
            <a:pPr marL="0" indent="34925" eaLnBrk="1" hangingPunct="1">
              <a:buFontTx/>
              <a:buNone/>
            </a:pPr>
            <a:r>
              <a:rPr lang="en-US" altLang="pt-BR" sz="2400" dirty="0" smtClean="0"/>
              <a:t>1) </a:t>
            </a:r>
            <a:r>
              <a:rPr lang="en-US" altLang="pt-BR" sz="2400" u="sng" dirty="0" err="1" smtClean="0"/>
              <a:t>Cláusula</a:t>
            </a:r>
            <a:r>
              <a:rPr lang="en-US" altLang="pt-BR" sz="2400" u="sng" dirty="0" smtClean="0"/>
              <a:t> </a:t>
            </a:r>
            <a:r>
              <a:rPr lang="en-US" altLang="pt-BR" sz="2400" u="sng" dirty="0" err="1" smtClean="0"/>
              <a:t>vazia</a:t>
            </a:r>
            <a:endParaRPr lang="en-US" altLang="pt-BR" sz="2400" u="sng" dirty="0" smtClean="0"/>
          </a:p>
          <a:p>
            <a:pPr marL="0" indent="34925" eaLnBrk="1" hangingPunct="1">
              <a:buFontTx/>
              <a:buNone/>
            </a:pPr>
            <a:endParaRPr lang="en-US" altLang="pt-BR" sz="2400" dirty="0" smtClean="0"/>
          </a:p>
          <a:p>
            <a:pPr marL="0" indent="34925" eaLnBrk="1" hangingPunct="1">
              <a:buFontTx/>
              <a:buNone/>
            </a:pPr>
            <a:endParaRPr lang="en-US" altLang="pt-BR" sz="2400" dirty="0" smtClean="0"/>
          </a:p>
          <a:p>
            <a:pPr marL="0" indent="34925" eaLnBrk="1" hangingPunct="1">
              <a:buFontTx/>
              <a:buNone/>
            </a:pPr>
            <a:r>
              <a:rPr lang="en-US" altLang="pt-BR" sz="2400" dirty="0" smtClean="0"/>
              <a:t>2) </a:t>
            </a:r>
            <a:r>
              <a:rPr lang="en-US" altLang="pt-BR" sz="2400" u="sng" dirty="0" err="1" smtClean="0"/>
              <a:t>Cláusula</a:t>
            </a:r>
            <a:r>
              <a:rPr lang="en-US" altLang="pt-BR" sz="2400" u="sng" dirty="0" smtClean="0"/>
              <a:t> </a:t>
            </a:r>
            <a:r>
              <a:rPr lang="en-US" altLang="pt-BR" sz="2400" u="sng" dirty="0" err="1" smtClean="0"/>
              <a:t>cheia</a:t>
            </a:r>
            <a:r>
              <a:rPr lang="en-US" altLang="pt-BR" sz="2400" u="sng" dirty="0" smtClean="0"/>
              <a:t>:</a:t>
            </a:r>
            <a:r>
              <a:rPr lang="en-US" altLang="pt-BR" sz="2400" dirty="0" smtClean="0"/>
              <a:t>    (</a:t>
            </a:r>
            <a:r>
              <a:rPr lang="en-US" altLang="pt-BR" sz="2400" dirty="0" err="1" smtClean="0"/>
              <a:t>i</a:t>
            </a:r>
            <a:r>
              <a:rPr lang="en-US" altLang="pt-BR" sz="2400" dirty="0" smtClean="0"/>
              <a:t>) </a:t>
            </a:r>
            <a:r>
              <a:rPr lang="en-US" altLang="pt-BR" sz="2400" dirty="0" err="1" smtClean="0"/>
              <a:t>institucional</a:t>
            </a:r>
            <a:r>
              <a:rPr lang="en-US" altLang="pt-BR" sz="2400" dirty="0" smtClean="0"/>
              <a:t> </a:t>
            </a:r>
          </a:p>
          <a:p>
            <a:pPr marL="0" indent="34925" eaLnBrk="1" hangingPunct="1">
              <a:buFontTx/>
              <a:buNone/>
            </a:pPr>
            <a:r>
              <a:rPr lang="en-US" altLang="pt-BR" sz="2400" dirty="0" smtClean="0"/>
              <a:t>		       (ii) </a:t>
            </a:r>
            <a:r>
              <a:rPr lang="en-US" altLang="pt-BR" sz="2400" i="1" dirty="0" smtClean="0"/>
              <a:t>ad-hoc</a:t>
            </a:r>
            <a:endParaRPr lang="en-US" altLang="pt-BR" sz="2400" i="1" u="sng" dirty="0" smtClean="0"/>
          </a:p>
          <a:p>
            <a:pPr marL="0" indent="34925" eaLnBrk="1" hangingPunct="1">
              <a:buFontTx/>
              <a:buNone/>
            </a:pPr>
            <a:endParaRPr lang="en-US" altLang="pt-BR" sz="2400" dirty="0" smtClean="0"/>
          </a:p>
          <a:p>
            <a:pPr marL="0" indent="34925" eaLnBrk="1" hangingPunct="1">
              <a:buFontTx/>
              <a:buNone/>
            </a:pPr>
            <a:r>
              <a:rPr lang="en-US" altLang="pt-BR" sz="2000" dirty="0" smtClean="0"/>
              <a:t>Obs1: A </a:t>
            </a:r>
            <a:r>
              <a:rPr lang="en-US" altLang="pt-BR" sz="2000" dirty="0" err="1" smtClean="0"/>
              <a:t>instituição</a:t>
            </a:r>
            <a:r>
              <a:rPr lang="en-US" altLang="pt-BR" sz="2000" dirty="0" smtClean="0"/>
              <a:t> do </a:t>
            </a:r>
            <a:r>
              <a:rPr lang="en-US" altLang="pt-BR" sz="2000" dirty="0" err="1" smtClean="0"/>
              <a:t>procedimento</a:t>
            </a:r>
            <a:r>
              <a:rPr lang="en-US" altLang="pt-BR" sz="2000" dirty="0" smtClean="0"/>
              <a:t> a </a:t>
            </a:r>
            <a:r>
              <a:rPr lang="en-US" altLang="pt-BR" sz="2000" dirty="0" err="1" smtClean="0"/>
              <a:t>partir</a:t>
            </a:r>
            <a:r>
              <a:rPr lang="en-US" altLang="pt-BR" sz="2000" dirty="0" smtClean="0"/>
              <a:t> da </a:t>
            </a:r>
            <a:r>
              <a:rPr lang="en-US" altLang="pt-BR" sz="2000" dirty="0" err="1" smtClean="0"/>
              <a:t>espécie</a:t>
            </a:r>
            <a:r>
              <a:rPr lang="en-US" altLang="pt-BR" sz="2000" dirty="0" smtClean="0"/>
              <a:t> de </a:t>
            </a:r>
            <a:r>
              <a:rPr lang="en-US" altLang="pt-BR" sz="2000" dirty="0" err="1" smtClean="0"/>
              <a:t>cláusula</a:t>
            </a:r>
            <a:r>
              <a:rPr lang="en-US" altLang="pt-BR" sz="2000" dirty="0" smtClean="0"/>
              <a:t> (e </a:t>
            </a:r>
            <a:r>
              <a:rPr lang="en-US" altLang="pt-BR" sz="2000" dirty="0" err="1" smtClean="0"/>
              <a:t>os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mecanismos</a:t>
            </a:r>
            <a:r>
              <a:rPr lang="en-US" altLang="pt-BR" sz="2000" dirty="0" smtClean="0"/>
              <a:t> </a:t>
            </a:r>
            <a:r>
              <a:rPr lang="en-US" altLang="pt-BR" sz="2000" dirty="0" err="1"/>
              <a:t>processuais</a:t>
            </a:r>
            <a:r>
              <a:rPr lang="en-US" altLang="pt-BR" sz="2000" dirty="0"/>
              <a:t> de </a:t>
            </a:r>
            <a:r>
              <a:rPr lang="en-US" altLang="pt-BR" sz="2000" dirty="0" err="1" smtClean="0"/>
              <a:t>vinculação</a:t>
            </a:r>
            <a:r>
              <a:rPr lang="en-US" altLang="pt-BR" sz="2000" dirty="0" smtClean="0"/>
              <a:t>) </a:t>
            </a:r>
            <a:endParaRPr lang="en-US" altLang="pt-BR" sz="2000" dirty="0"/>
          </a:p>
          <a:p>
            <a:pPr marL="0" indent="34925" eaLnBrk="1" hangingPunct="1">
              <a:buFontTx/>
              <a:buNone/>
            </a:pPr>
            <a:endParaRPr lang="en-US" altLang="pt-BR" sz="2000" dirty="0" smtClean="0"/>
          </a:p>
          <a:p>
            <a:pPr marL="0" indent="34925" eaLnBrk="1" hangingPunct="1">
              <a:buFontTx/>
              <a:buNone/>
            </a:pPr>
            <a:r>
              <a:rPr lang="en-US" altLang="pt-BR" sz="2000" dirty="0" err="1" smtClean="0"/>
              <a:t>Obs</a:t>
            </a:r>
            <a:r>
              <a:rPr lang="en-US" altLang="pt-BR" sz="2000" dirty="0" smtClean="0"/>
              <a:t> 2: </a:t>
            </a:r>
            <a:r>
              <a:rPr lang="en-US" altLang="pt-BR" sz="2000" dirty="0" err="1" smtClean="0"/>
              <a:t>Cláusula</a:t>
            </a:r>
            <a:r>
              <a:rPr lang="en-US" altLang="pt-BR" sz="2000" dirty="0" smtClean="0"/>
              <a:t> </a:t>
            </a:r>
            <a:r>
              <a:rPr lang="en-US" altLang="pt-BR" sz="2000" dirty="0" err="1" smtClean="0"/>
              <a:t>escalonada</a:t>
            </a:r>
            <a:endParaRPr lang="en-US" altLang="pt-BR" sz="2000" dirty="0" smtClean="0"/>
          </a:p>
          <a:p>
            <a:pPr marL="0" indent="34925" eaLnBrk="1" hangingPunct="1">
              <a:buFontTx/>
              <a:buNone/>
            </a:pPr>
            <a:endParaRPr lang="en-US" altLang="pt-BR" sz="2000" dirty="0"/>
          </a:p>
          <a:p>
            <a:pPr marL="0" indent="34925" eaLnBrk="1" hangingPunct="1">
              <a:buFontTx/>
              <a:buNone/>
            </a:pPr>
            <a:r>
              <a:rPr lang="en-US" altLang="pt-BR" sz="2000" dirty="0" err="1" smtClean="0"/>
              <a:t>Obs</a:t>
            </a:r>
            <a:r>
              <a:rPr lang="en-US" altLang="pt-BR" sz="2000" dirty="0" smtClean="0"/>
              <a:t> 3: </a:t>
            </a:r>
            <a:r>
              <a:rPr lang="en-US" altLang="pt-BR" sz="2000" dirty="0" err="1" smtClean="0"/>
              <a:t>Foro</a:t>
            </a:r>
            <a:r>
              <a:rPr lang="en-US" altLang="pt-BR" sz="2000" dirty="0" smtClean="0"/>
              <a:t> de </a:t>
            </a:r>
            <a:r>
              <a:rPr lang="en-US" altLang="pt-BR" sz="2000" dirty="0" err="1" smtClean="0"/>
              <a:t>eleição</a:t>
            </a:r>
            <a:r>
              <a:rPr lang="en-US" altLang="pt-BR" sz="2000" dirty="0" smtClean="0"/>
              <a:t> residual</a:t>
            </a:r>
          </a:p>
          <a:p>
            <a:pPr marL="0" indent="34925" eaLnBrk="1" hangingPunct="1">
              <a:buFontTx/>
              <a:buNone/>
            </a:pPr>
            <a:endParaRPr lang="en-US" altLang="pt-BR" sz="2000" dirty="0"/>
          </a:p>
          <a:p>
            <a:pPr marL="0" indent="34925">
              <a:buNone/>
            </a:pPr>
            <a:r>
              <a:rPr lang="en-US" altLang="pt-BR" sz="2000" dirty="0" err="1" smtClean="0"/>
              <a:t>Obs</a:t>
            </a:r>
            <a:r>
              <a:rPr lang="en-US" altLang="pt-BR" sz="2000" dirty="0" smtClean="0"/>
              <a:t> 4: </a:t>
            </a:r>
            <a:r>
              <a:rPr lang="en-US" altLang="pt-BR" sz="2000" dirty="0" err="1"/>
              <a:t>Cláusula</a:t>
            </a:r>
            <a:r>
              <a:rPr lang="en-US" altLang="pt-BR" sz="2000" dirty="0"/>
              <a:t> </a:t>
            </a:r>
            <a:r>
              <a:rPr lang="en-US" altLang="pt-BR" sz="2000" dirty="0" err="1" smtClean="0"/>
              <a:t>patológica</a:t>
            </a:r>
            <a:endParaRPr lang="en-US" altLang="pt-BR" sz="2000" dirty="0" smtClean="0"/>
          </a:p>
        </p:txBody>
      </p:sp>
      <p:pic>
        <p:nvPicPr>
          <p:cNvPr id="3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9715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3568" y="404664"/>
            <a:ext cx="7772400" cy="5562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defRPr/>
            </a:pPr>
            <a:r>
              <a:rPr lang="pt-BR" altLang="pt-BR" sz="2200" u="sng" dirty="0" smtClean="0"/>
              <a:t>Atribuição da arbitragem</a:t>
            </a:r>
            <a:r>
              <a:rPr lang="pt-BR" altLang="pt-BR" sz="2200" dirty="0" smtClean="0"/>
              <a:t>: </a:t>
            </a:r>
            <a:r>
              <a:rPr lang="pt-BR" altLang="pt-BR" sz="2200" dirty="0" smtClean="0">
                <a:cs typeface="Times New Roman" panose="02020603050405020304" pitchFamily="18" charset="0"/>
              </a:rPr>
              <a:t>poderá ficar a cargo de um único árbitro, aceito por ambas as partes, ou por um tribunal arbitral, composto por três árbitros (ou outro número maior, desde que impar). </a:t>
            </a:r>
          </a:p>
          <a:p>
            <a:pPr eaLnBrk="1" hangingPunct="1">
              <a:defRPr/>
            </a:pPr>
            <a:endParaRPr lang="pt-BR" altLang="pt-BR" sz="2200" dirty="0" smtClean="0">
              <a:cs typeface="Times New Roman" panose="02020603050405020304" pitchFamily="18" charset="0"/>
            </a:endParaRPr>
          </a:p>
          <a:p>
            <a:pPr marL="0" indent="0" eaLnBrk="1" hangingPunct="1">
              <a:buNone/>
              <a:defRPr/>
            </a:pPr>
            <a:r>
              <a:rPr lang="pt-BR" altLang="pt-B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¨Art. 13. Pode ser árbitro qualquer pessoa capaz e que tenha a confiança das partes.¨ (Lei n. 9.307/96)</a:t>
            </a:r>
          </a:p>
          <a:p>
            <a:pPr eaLnBrk="1" hangingPunct="1">
              <a:defRPr/>
            </a:pPr>
            <a:endParaRPr lang="pt-BR" altLang="pt-BR" sz="2200" i="1" dirty="0" smtClean="0"/>
          </a:p>
          <a:p>
            <a:pPr eaLnBrk="1" hangingPunct="1">
              <a:defRPr/>
            </a:pPr>
            <a:r>
              <a:rPr lang="pt-BR" altLang="pt-BR" sz="2200" dirty="0" smtClean="0"/>
              <a:t>Tribunal arbitral x Câmara de arbitragem (órgão institucional)</a:t>
            </a:r>
          </a:p>
          <a:p>
            <a:pPr eaLnBrk="1" hangingPunct="1">
              <a:defRPr/>
            </a:pPr>
            <a:endParaRPr lang="pt-BR" altLang="pt-BR" sz="2200" dirty="0"/>
          </a:p>
          <a:p>
            <a:pPr eaLnBrk="1" hangingPunct="1">
              <a:defRPr/>
            </a:pPr>
            <a:r>
              <a:rPr lang="pt-BR" altLang="pt-BR" sz="2200" dirty="0" smtClean="0"/>
              <a:t>Procedimento institucional aplicável ao caso (regulamento da CAM-CCBC; as peças aplicáveis à competição)</a:t>
            </a:r>
            <a:endParaRPr lang="pt-BR" altLang="pt-BR" sz="2200" i="1" dirty="0" smtClean="0"/>
          </a:p>
          <a:p>
            <a:pPr eaLnBrk="1" hangingPunct="1">
              <a:buFontTx/>
              <a:buNone/>
              <a:defRPr/>
            </a:pPr>
            <a:endParaRPr lang="pt-BR" altLang="pt-BR" sz="2200" dirty="0" smtClean="0"/>
          </a:p>
          <a:p>
            <a:pPr eaLnBrk="1" hangingPunct="1">
              <a:defRPr/>
            </a:pPr>
            <a:r>
              <a:rPr lang="pt-BR" altLang="pt-BR" sz="2200" dirty="0" smtClean="0"/>
              <a:t>Decisão da arbitragem (sentença arbitral)</a:t>
            </a:r>
          </a:p>
          <a:p>
            <a:pPr algn="just" eaLnBrk="1" hangingPunct="1">
              <a:defRPr/>
            </a:pPr>
            <a:endParaRPr lang="pt-BR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 eaLnBrk="1" hangingPunct="1">
              <a:buNone/>
              <a:defRPr/>
            </a:pPr>
            <a:r>
              <a:rPr lang="pt-B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Art. 31. A sentença arbitral produz, entre as partes e seus sucessores, os mesmos efeitos da sentença proferida pelos órgãos do Poder Judiciário e, sendo condenatória, constitui título executivo.</a:t>
            </a:r>
            <a:r>
              <a:rPr lang="pt-BR" altLang="pt-BR" sz="22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(Lei n. 9.307/96)</a:t>
            </a:r>
          </a:p>
          <a:p>
            <a:pPr eaLnBrk="1" hangingPunct="1">
              <a:defRPr/>
            </a:pPr>
            <a:endParaRPr lang="pt-BR" altLang="pt-BR" sz="22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eaLnBrk="1" hangingPunct="1">
              <a:defRPr/>
            </a:pPr>
            <a:endParaRPr lang="pt-BR" altLang="pt-BR" sz="2200" dirty="0" smtClean="0"/>
          </a:p>
        </p:txBody>
      </p:sp>
      <p:pic>
        <p:nvPicPr>
          <p:cNvPr id="3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0903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3878" y="908720"/>
            <a:ext cx="7772400" cy="5400600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  <a:defRPr/>
            </a:pPr>
            <a:endParaRPr lang="pt-BR" altLang="pt-BR" sz="3300" b="1" dirty="0" smtClean="0"/>
          </a:p>
          <a:p>
            <a:pPr marL="0" indent="0" algn="just">
              <a:buNone/>
              <a:defRPr/>
            </a:pPr>
            <a:endParaRPr lang="pt-BR" altLang="pt-BR" sz="3300" b="1" dirty="0" smtClean="0"/>
          </a:p>
          <a:p>
            <a:pPr marL="0" indent="0" algn="ctr">
              <a:buNone/>
              <a:defRPr/>
            </a:pPr>
            <a:r>
              <a:rPr lang="pt-BR" altLang="pt-BR" sz="4900" b="1" dirty="0" smtClean="0"/>
              <a:t>Temas passíveis de </a:t>
            </a:r>
          </a:p>
          <a:p>
            <a:pPr marL="0" indent="0" algn="ctr">
              <a:buNone/>
              <a:defRPr/>
            </a:pPr>
            <a:r>
              <a:rPr lang="pt-BR" altLang="pt-BR" sz="4900" b="1" dirty="0" smtClean="0"/>
              <a:t>discussão na competição</a:t>
            </a:r>
            <a:endParaRPr lang="pt-BR" altLang="pt-BR" sz="4900" dirty="0" smtClean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6944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13878" y="908720"/>
            <a:ext cx="7772400" cy="5400600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  <a:defRPr/>
            </a:pPr>
            <a:endParaRPr lang="pt-BR" altLang="pt-BR" sz="3300" b="1" dirty="0" smtClean="0"/>
          </a:p>
          <a:p>
            <a:pPr marL="0" indent="0" algn="just">
              <a:buNone/>
              <a:defRPr/>
            </a:pPr>
            <a:endParaRPr lang="pt-BR" altLang="pt-BR" sz="3300" b="1" dirty="0" smtClean="0"/>
          </a:p>
          <a:p>
            <a:pPr marL="0" indent="0" algn="ctr">
              <a:buNone/>
              <a:defRPr/>
            </a:pPr>
            <a:r>
              <a:rPr lang="pt-BR" altLang="pt-BR" sz="4900" b="1" dirty="0" smtClean="0"/>
              <a:t>Orientações para </a:t>
            </a:r>
            <a:r>
              <a:rPr lang="pt-BR" altLang="pt-BR" sz="4900" b="1" smtClean="0"/>
              <a:t>a pesquisa e elaboração </a:t>
            </a:r>
            <a:r>
              <a:rPr lang="pt-BR" altLang="pt-BR" sz="4900" b="1" dirty="0" smtClean="0"/>
              <a:t>dos memoriais </a:t>
            </a:r>
            <a:endParaRPr lang="pt-BR" altLang="pt-BR" sz="4900" dirty="0" smtClean="0"/>
          </a:p>
        </p:txBody>
      </p:sp>
      <p:pic>
        <p:nvPicPr>
          <p:cNvPr id="2050" name="Picture 2" descr="https://www.direitosbc.br/wp-content/themes/direito/assets/img/logo-fdsbc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2555" y="5848350"/>
            <a:ext cx="1266825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871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1207</TotalTime>
  <Words>703</Words>
  <Application>Microsoft Office PowerPoint</Application>
  <PresentationFormat>Apresentação na tela (4:3)</PresentationFormat>
  <Paragraphs>158</Paragraphs>
  <Slides>19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Tema do Office</vt:lpstr>
      <vt:lpstr>Reunião inicial 2ª Competição de Arbitragem - 2018</vt:lpstr>
      <vt:lpstr>Aspectos gerais da competição</vt:lpstr>
      <vt:lpstr>Memoriais e audiências</vt:lpstr>
      <vt:lpstr>Caso Prático:  2ª Competição de Arbitragem - 2018</vt:lpstr>
      <vt:lpstr>Situação inicial</vt:lpstr>
      <vt:lpstr>Negociação realizada em 2014 – venda de 100% das quotas sociais</vt:lpstr>
      <vt:lpstr>Situação a partir de 2014</vt:lpstr>
      <vt:lpstr>Cláusula de não concorrência</vt:lpstr>
      <vt:lpstr>Previsão de solução de conflitos</vt:lpstr>
      <vt:lpstr>Em fevereiro de 2018, surge a:</vt:lpstr>
      <vt:lpstr>Apresentação do PowerPoint</vt:lpstr>
      <vt:lpstr>Aspectos gerais do  procedimento arbitral</vt:lpstr>
      <vt:lpstr>Pressupostos de uso da Arbitragem: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Fernando Gaggini</dc:creator>
  <cp:lastModifiedBy>Elisabeth Vicentina De Gennari</cp:lastModifiedBy>
  <cp:revision>323</cp:revision>
  <dcterms:created xsi:type="dcterms:W3CDTF">2016-07-19T19:38:20Z</dcterms:created>
  <dcterms:modified xsi:type="dcterms:W3CDTF">2018-05-17T15:13:56Z</dcterms:modified>
</cp:coreProperties>
</file>